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 showSpecialPlsOnTitleSld="0">
  <p:sldMasterIdLst>
    <p:sldMasterId id="214748365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y="5143500" cx="9144000"/>
  <p:notesSz cx="6858000" cy="9144000"/>
  <p:embeddedFontLst>
    <p:embeddedFont>
      <p:font typeface="Proxima Nova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ProximaNova-regular.fntdata"/><Relationship Id="rId14" Type="http://schemas.openxmlformats.org/officeDocument/2006/relationships/slide" Target="slides/slide10.xml"/><Relationship Id="rId17" Type="http://schemas.openxmlformats.org/officeDocument/2006/relationships/font" Target="fonts/ProximaNova-italic.fntdata"/><Relationship Id="rId16" Type="http://schemas.openxmlformats.org/officeDocument/2006/relationships/font" Target="fonts/ProximaNova-bold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18" Type="http://schemas.openxmlformats.org/officeDocument/2006/relationships/font" Target="fonts/ProximaNova-boldItalic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://www.cedrat-technologies.com/fileadmin/user_upload/cedrat_groupe/Technologies/Actuators/Magnetic%20actuators%20%26%20motors/fiche_AMA/Magnetostrictive_Actuators.pdf" TargetMode="Externa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3" name="Shape 5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Introductions</a:t>
            </a:r>
          </a:p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Shape 12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1" name="Shape 6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79" name="Shape 7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78571"/>
              <a:buFont typeface="Arial"/>
              <a:buNone/>
            </a:pPr>
            <a:r>
              <a:rPr lang="en" sz="1400">
                <a:solidFill>
                  <a:schemeClr val="accent2"/>
                </a:solidFill>
                <a:latin typeface="Proxima Nova"/>
                <a:ea typeface="Proxima Nova"/>
                <a:cs typeface="Proxima Nova"/>
                <a:sym typeface="Proxima Nova"/>
              </a:rPr>
              <a:t>Unusable sources: electricity, hydraulic fluid pressure, pneumatic</a:t>
            </a:r>
          </a:p>
          <a:p>
            <a:pPr lvl="0">
              <a:spcBef>
                <a:spcPts val="0"/>
              </a:spcBef>
              <a:buClr>
                <a:srgbClr val="000000"/>
              </a:buClr>
              <a:buSzPct val="78571"/>
              <a:buFont typeface="Arial"/>
              <a:buNone/>
            </a:pPr>
            <a:r>
              <a:rPr lang="en" sz="1400">
                <a:solidFill>
                  <a:schemeClr val="accent2"/>
                </a:solidFill>
                <a:latin typeface="Proxima Nova"/>
                <a:ea typeface="Proxima Nova"/>
                <a:cs typeface="Proxima Nova"/>
                <a:sym typeface="Proxima Nova"/>
              </a:rPr>
              <a:t>Pneumatic: pressurized air</a:t>
            </a:r>
          </a:p>
          <a:p>
            <a:pPr lvl="0">
              <a:spcBef>
                <a:spcPts val="0"/>
              </a:spcBef>
              <a:buClr>
                <a:srgbClr val="000000"/>
              </a:buClr>
              <a:buSzPct val="78571"/>
              <a:buFont typeface="Arial"/>
              <a:buNone/>
            </a:pPr>
            <a:r>
              <a:rPr lang="en" sz="1400">
                <a:solidFill>
                  <a:schemeClr val="accent2"/>
                </a:solidFill>
                <a:latin typeface="Proxima Nova"/>
                <a:ea typeface="Proxima Nova"/>
                <a:cs typeface="Proxima Nova"/>
                <a:sym typeface="Proxima Nova"/>
              </a:rPr>
              <a:t>Industry: sound generators: electricity to vibrations for mechanical, acoustic, thermal power</a:t>
            </a:r>
          </a:p>
          <a:p>
            <a:pPr lvl="0">
              <a:spcBef>
                <a:spcPts val="0"/>
              </a:spcBef>
              <a:buClr>
                <a:srgbClr val="000000"/>
              </a:buClr>
              <a:buSzPct val="78571"/>
              <a:buFont typeface="Arial"/>
              <a:buNone/>
            </a:pPr>
            <a:r>
              <a:rPr lang="en" sz="1400">
                <a:solidFill>
                  <a:schemeClr val="accent2"/>
                </a:solidFill>
                <a:latin typeface="Proxima Nova"/>
                <a:ea typeface="Proxima Nova"/>
                <a:cs typeface="Proxima Nova"/>
                <a:sym typeface="Proxima Nova"/>
              </a:rPr>
              <a:t>                proportionality valves: regulate actuator to adjust the input to output ratio, increases efficiency of a system</a:t>
            </a:r>
          </a:p>
          <a:p>
            <a:pPr lvl="0">
              <a:spcBef>
                <a:spcPts val="0"/>
              </a:spcBef>
              <a:buClr>
                <a:srgbClr val="000000"/>
              </a:buClr>
              <a:buSzPct val="78571"/>
              <a:buFont typeface="Arial"/>
              <a:buNone/>
            </a:pPr>
            <a:r>
              <a:rPr lang="en" sz="1400">
                <a:solidFill>
                  <a:schemeClr val="accent2"/>
                </a:solidFill>
                <a:latin typeface="Proxima Nova"/>
                <a:ea typeface="Proxima Nova"/>
                <a:cs typeface="Proxima Nova"/>
                <a:sym typeface="Proxima Nova"/>
              </a:rPr>
              <a:t>                High force: </a:t>
            </a:r>
          </a:p>
          <a:p>
            <a:pPr lvl="0" rtl="0">
              <a:spcBef>
                <a:spcPts val="0"/>
              </a:spcBef>
              <a:buClr>
                <a:srgbClr val="000000"/>
              </a:buClr>
              <a:buSzPct val="78571"/>
              <a:buFont typeface="Arial"/>
              <a:buNone/>
            </a:pPr>
            <a:r>
              <a:rPr lang="en" sz="1400">
                <a:solidFill>
                  <a:schemeClr val="accent2"/>
                </a:solidFill>
                <a:latin typeface="Proxima Nova"/>
                <a:ea typeface="Proxima Nova"/>
                <a:cs typeface="Proxima Nova"/>
                <a:sym typeface="Proxima Nova"/>
              </a:rPr>
              <a:t>                </a:t>
            </a:r>
          </a:p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sz="1800">
              <a:solidFill>
                <a:schemeClr val="accent3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" u="sng">
                <a:solidFill>
                  <a:schemeClr val="hlink"/>
                </a:solidFill>
                <a:latin typeface="Proxima Nova"/>
                <a:ea typeface="Proxima Nova"/>
                <a:cs typeface="Proxima Nova"/>
                <a:sym typeface="Proxima Nova"/>
                <a:hlinkClick r:id="rId2"/>
              </a:rPr>
              <a:t>http://www.cedrat-technologies.com/fileadmin/user_upload/cedrat_groupe/Technologies/Actuators/Magnetic%20actuators%20%26%20motors/fiche_AMA/Magnetostrictive_Actuators.pdf</a:t>
            </a:r>
          </a:p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>
              <a:solidFill>
                <a:srgbClr val="000000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7" name="Shape 8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None/>
            </a:pPr>
            <a:r>
              <a:t/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  <a:p>
            <a:pPr lvl="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None/>
            </a:pPr>
            <a:r>
              <a:rPr lang="en">
                <a:latin typeface="Proxima Nova"/>
                <a:ea typeface="Proxima Nova"/>
                <a:cs typeface="Proxima Nova"/>
                <a:sym typeface="Proxima Nova"/>
              </a:rPr>
              <a:t>Topic 2: Background &amp; Benchmarking</a:t>
            </a:r>
            <a:br>
              <a:rPr lang="en">
                <a:latin typeface="Proxima Nova"/>
                <a:ea typeface="Proxima Nova"/>
                <a:cs typeface="Proxima Nova"/>
                <a:sym typeface="Proxima Nova"/>
              </a:rPr>
            </a:br>
            <a:r>
              <a:rPr lang="en">
                <a:latin typeface="Proxima Nova"/>
                <a:ea typeface="Proxima Nova"/>
                <a:cs typeface="Proxima Nova"/>
                <a:sym typeface="Proxima Nova"/>
              </a:rPr>
              <a:t>•	Describe several existing designs and/or devices used in similar applications (these will exist for every project, although some will be less relevant than others) or describe the results from different benchmarking analyses completed.</a:t>
            </a:r>
            <a:br>
              <a:rPr lang="en">
                <a:latin typeface="Proxima Nova"/>
                <a:ea typeface="Proxima Nova"/>
                <a:cs typeface="Proxima Nova"/>
                <a:sym typeface="Proxima Nova"/>
              </a:rPr>
            </a:br>
            <a:r>
              <a:rPr lang="en">
                <a:latin typeface="Proxima Nova"/>
                <a:ea typeface="Proxima Nova"/>
                <a:cs typeface="Proxima Nova"/>
                <a:sym typeface="Proxima Nova"/>
              </a:rPr>
              <a:t>Comments: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298450" lvl="0" marL="457200" rtl="0">
              <a:lnSpc>
                <a:spcPct val="115000"/>
              </a:lnSpc>
              <a:spcBef>
                <a:spcPts val="0"/>
              </a:spcBef>
              <a:buSzPct val="100000"/>
              <a:buFont typeface="Arial"/>
              <a:buChar char="●"/>
            </a:pPr>
            <a:r>
              <a:rPr lang="en">
                <a:solidFill>
                  <a:srgbClr val="000000"/>
                </a:solidFill>
              </a:rPr>
              <a:t>List the design requirements you received from your sponsor.</a:t>
            </a:r>
          </a:p>
          <a:p>
            <a:pPr indent="-298450" lvl="0" marL="457200" rtl="0">
              <a:lnSpc>
                <a:spcPct val="115000"/>
              </a:lnSpc>
              <a:spcBef>
                <a:spcPts val="0"/>
              </a:spcBef>
              <a:buSzPct val="100000"/>
              <a:buFont typeface="Arial"/>
              <a:buChar char="●"/>
            </a:pPr>
            <a:r>
              <a:rPr lang="en">
                <a:solidFill>
                  <a:srgbClr val="000000"/>
                </a:solidFill>
              </a:rPr>
              <a:t>List the Customer Requirements you generated from the design requirements. (The CRs must completely describe what the project must accomplish; your team should have met with the sponsor mentor to generate these.) 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</a:rPr>
              <a:t> 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03" name="Shape 10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Decision matrix based off ranking each design idea against </a:t>
            </a:r>
            <a:r>
              <a:rPr b="1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general criteria</a:t>
            </a:r>
            <a:r>
              <a:rPr b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while</a:t>
            </a:r>
            <a:r>
              <a:rPr b="1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leaving out the economical benefits</a:t>
            </a:r>
            <a:r>
              <a:rPr b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of each design. Ranked ideas for overall feasibility.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11" name="Shape 11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Decision matrix based off ranking each design idea against </a:t>
            </a:r>
            <a:r>
              <a:rPr b="1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general criteria</a:t>
            </a:r>
            <a:r>
              <a:rPr b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while</a:t>
            </a:r>
            <a:r>
              <a:rPr b="1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leaving out the economical benefits</a:t>
            </a:r>
            <a:r>
              <a:rPr b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of each design. Ranked ideas for overall feasibility.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20" name="Shape 12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Decision matrix based off ranking each design idea against </a:t>
            </a:r>
            <a:r>
              <a:rPr b="1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general criteria</a:t>
            </a:r>
            <a:r>
              <a:rPr b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while</a:t>
            </a:r>
            <a:r>
              <a:rPr b="1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leaving out the economical benefits</a:t>
            </a:r>
            <a:r>
              <a:rPr b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of each design. Ranked ideas for overall feasibility.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hape 10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1" name="Shape 11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Proxima Nova"/>
              <a:buNone/>
              <a:defRPr b="0" i="0" sz="4800" u="none" cap="none" strike="noStrik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0" lvl="1">
              <a:spcBef>
                <a:spcPts val="0"/>
              </a:spcBef>
              <a:buClr>
                <a:schemeClr val="lt1"/>
              </a:buClr>
              <a:buFont typeface="Proxima Nova"/>
              <a:buNone/>
              <a:defRPr sz="4800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0" lvl="2">
              <a:spcBef>
                <a:spcPts val="0"/>
              </a:spcBef>
              <a:buClr>
                <a:schemeClr val="lt1"/>
              </a:buClr>
              <a:buFont typeface="Proxima Nova"/>
              <a:buNone/>
              <a:defRPr sz="4800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0" lvl="3">
              <a:spcBef>
                <a:spcPts val="0"/>
              </a:spcBef>
              <a:buClr>
                <a:schemeClr val="lt1"/>
              </a:buClr>
              <a:buFont typeface="Proxima Nova"/>
              <a:buNone/>
              <a:defRPr sz="4800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0" lvl="4">
              <a:spcBef>
                <a:spcPts val="0"/>
              </a:spcBef>
              <a:buClr>
                <a:schemeClr val="lt1"/>
              </a:buClr>
              <a:buFont typeface="Proxima Nova"/>
              <a:buNone/>
              <a:defRPr sz="4800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0" lvl="5">
              <a:spcBef>
                <a:spcPts val="0"/>
              </a:spcBef>
              <a:buClr>
                <a:schemeClr val="lt1"/>
              </a:buClr>
              <a:buFont typeface="Proxima Nova"/>
              <a:buNone/>
              <a:defRPr sz="4800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0" lvl="6">
              <a:spcBef>
                <a:spcPts val="0"/>
              </a:spcBef>
              <a:buClr>
                <a:schemeClr val="lt1"/>
              </a:buClr>
              <a:buFont typeface="Proxima Nova"/>
              <a:buNone/>
              <a:defRPr sz="4800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0" lvl="7">
              <a:spcBef>
                <a:spcPts val="0"/>
              </a:spcBef>
              <a:buClr>
                <a:schemeClr val="lt1"/>
              </a:buClr>
              <a:buFont typeface="Proxima Nova"/>
              <a:buNone/>
              <a:defRPr sz="4800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0" lvl="8">
              <a:spcBef>
                <a:spcPts val="0"/>
              </a:spcBef>
              <a:buClr>
                <a:schemeClr val="lt1"/>
              </a:buClr>
              <a:buFont typeface="Proxima Nova"/>
              <a:buNone/>
              <a:defRPr sz="4800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12" name="Shape 12"/>
          <p:cNvSpPr txBox="1"/>
          <p:nvPr>
            <p:ph idx="1" type="subTitle"/>
          </p:nvPr>
        </p:nvSpPr>
        <p:spPr>
          <a:xfrm>
            <a:off x="510450" y="3182311"/>
            <a:ext cx="8123100" cy="629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Proxima Nova"/>
              <a:buNone/>
              <a:defRPr b="0" i="0" sz="2400" u="none" cap="none" strike="noStrik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Proxima Nova"/>
              <a:buNone/>
              <a:defRPr b="0" i="0" sz="2400" u="none" cap="none" strike="noStrik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Proxima Nova"/>
              <a:buNone/>
              <a:defRPr b="0" i="0" sz="2400" u="none" cap="none" strike="noStrik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Proxima Nova"/>
              <a:buNone/>
              <a:defRPr b="0" i="0" sz="2400" u="none" cap="none" strike="noStrik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Proxima Nova"/>
              <a:buNone/>
              <a:defRPr b="0" i="0" sz="2400" u="none" cap="none" strike="noStrik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Proxima Nova"/>
              <a:buNone/>
              <a:defRPr b="0" i="0" sz="2400" u="none" cap="none" strike="noStrik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Proxima Nova"/>
              <a:buNone/>
              <a:defRPr b="0" i="0" sz="2400" u="none" cap="none" strike="noStrik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Proxima Nova"/>
              <a:buNone/>
              <a:defRPr b="0" i="0" sz="2400" u="none" cap="none" strike="noStrik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Proxima Nova"/>
              <a:buNone/>
              <a:defRPr b="0" i="0" sz="2400" u="none" cap="none" strike="noStrik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Shape 16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roxima Nova"/>
              <a:buNone/>
              <a:defRPr b="0" i="0" sz="2800" u="none" cap="none" strike="noStrik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0" lvl="1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0" lvl="2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0" lvl="3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0" lvl="4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0" lvl="5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0" lvl="6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0" lvl="7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0" lvl="8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17" name="Shape 17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8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0" lvl="1" marL="457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4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0" lvl="2" marL="914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4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0" lvl="3" marL="1371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4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0" lvl="4" marL="18288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4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0" lvl="5" marL="22860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4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0" lvl="6" marL="2743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4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0" lvl="7" marL="3200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4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0" lvl="8" marL="3657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4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18" name="Shape 18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roxima Nova"/>
              <a:buNone/>
              <a:defRPr b="0" i="0" sz="2800" u="none" cap="none" strike="noStrik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0" lvl="1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0" lvl="2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0" lvl="3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0" lvl="4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0" lvl="5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0" lvl="6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0" lvl="7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0" lvl="8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21" name="Shape 21"/>
          <p:cNvSpPr txBox="1"/>
          <p:nvPr>
            <p:ph idx="1" type="body"/>
          </p:nvPr>
        </p:nvSpPr>
        <p:spPr>
          <a:xfrm>
            <a:off x="311700" y="1152475"/>
            <a:ext cx="3999899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4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0" lvl="1" marL="457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2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0" lvl="2" marL="914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2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0" lvl="3" marL="1371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2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0" lvl="4" marL="18288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2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0" lvl="5" marL="22860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2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0" lvl="6" marL="2743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2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0" lvl="7" marL="3200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2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0" lvl="8" marL="3657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2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2" type="body"/>
          </p:nvPr>
        </p:nvSpPr>
        <p:spPr>
          <a:xfrm>
            <a:off x="4832400" y="1152475"/>
            <a:ext cx="3999899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4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0" lvl="1" marL="457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2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0" lvl="2" marL="914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2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0" lvl="3" marL="1371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2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0" lvl="4" marL="18288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2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0" lvl="5" marL="22860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2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0" lvl="6" marL="2743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2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0" lvl="7" marL="3200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2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0" lvl="8" marL="3657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2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23" name="Shape 23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roxima Nova"/>
              <a:buNone/>
              <a:defRPr b="0" i="0" sz="2800" u="none" cap="none" strike="noStrik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0" lvl="1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0" lvl="2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0" lvl="3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0" lvl="4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0" lvl="5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0" lvl="6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0" lvl="7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0" lvl="8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26" name="Shape 26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/>
          <p:nvPr>
            <p:ph type="title"/>
          </p:nvPr>
        </p:nvSpPr>
        <p:spPr>
          <a:xfrm>
            <a:off x="311700" y="555600"/>
            <a:ext cx="2807999" cy="7556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roxima Nova"/>
              <a:buNone/>
              <a:defRPr b="0" i="0" sz="2400" u="none" cap="none" strike="noStrik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0" lvl="1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24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0" lvl="2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24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0" lvl="3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24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0" lvl="4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24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0" lvl="5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24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0" lvl="6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24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0" lvl="7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24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0" lvl="8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24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29" name="Shape 29"/>
          <p:cNvSpPr txBox="1"/>
          <p:nvPr>
            <p:ph idx="1" type="body"/>
          </p:nvPr>
        </p:nvSpPr>
        <p:spPr>
          <a:xfrm>
            <a:off x="311700" y="1389600"/>
            <a:ext cx="2807999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2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0" lvl="1" marL="457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2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0" lvl="2" marL="914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2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0" lvl="3" marL="1371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2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0" lvl="4" marL="18288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2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0" lvl="5" marL="22860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2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0" lvl="6" marL="2743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2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0" lvl="7" marL="3200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2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0" lvl="8" marL="3657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2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30" name="Shape 30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bg>
      <p:bgPr>
        <a:solidFill>
          <a:schemeClr val="lt2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/>
          <p:nvPr>
            <p:ph type="title"/>
          </p:nvPr>
        </p:nvSpPr>
        <p:spPr>
          <a:xfrm>
            <a:off x="490250" y="526350"/>
            <a:ext cx="57975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roxima Nova"/>
              <a:buNone/>
              <a:defRPr b="0" i="0" sz="4800" u="none" cap="none" strike="noStrik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0" lvl="1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4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0" lvl="2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4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0" lvl="3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4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0" lvl="4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4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0" lvl="5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4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0" lvl="6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4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0" lvl="7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4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0" lvl="8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4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33" name="Shape 33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/>
          <p:nvPr/>
        </p:nvSpPr>
        <p:spPr>
          <a:xfrm>
            <a:off x="4572000" y="75"/>
            <a:ext cx="4572000" cy="5143499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6" name="Shape 36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7" name="Shape 37"/>
          <p:cNvSpPr txBox="1"/>
          <p:nvPr>
            <p:ph type="title"/>
          </p:nvPr>
        </p:nvSpPr>
        <p:spPr>
          <a:xfrm>
            <a:off x="265500" y="1205825"/>
            <a:ext cx="4045199" cy="15095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roxima Nova"/>
              <a:buNone/>
              <a:defRPr b="0" i="0" sz="4200" u="none" cap="none" strike="noStrik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0" lvl="1" algn="ctr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42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0" lvl="2" algn="ctr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42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0" lvl="3" algn="ctr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42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0" lvl="4" algn="ctr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42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0" lvl="5" algn="ctr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42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0" lvl="6" algn="ctr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42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0" lvl="7" algn="ctr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42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0" lvl="8" algn="ctr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42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769000"/>
            <a:ext cx="4045199" cy="134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Proxima Nova"/>
              <a:buNone/>
              <a:defRPr b="0" i="0" sz="21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0" lvl="1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Proxima Nova"/>
              <a:buNone/>
              <a:defRPr b="0" i="0" sz="21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0" lvl="2" marL="914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Proxima Nova"/>
              <a:buNone/>
              <a:defRPr b="0" i="0" sz="21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0" lvl="3" marL="1371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Proxima Nova"/>
              <a:buNone/>
              <a:defRPr b="0" i="0" sz="21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0" lvl="4" marL="18288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Proxima Nova"/>
              <a:buNone/>
              <a:defRPr b="0" i="0" sz="21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0" lvl="5" marL="22860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Proxima Nova"/>
              <a:buNone/>
              <a:defRPr b="0" i="0" sz="21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0" lvl="6" marL="2743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Proxima Nova"/>
              <a:buNone/>
              <a:defRPr b="0" i="0" sz="21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0" lvl="7" marL="3200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Proxima Nova"/>
              <a:buNone/>
              <a:defRPr b="0" i="0" sz="21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0" lvl="8" marL="3657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Proxima Nova"/>
              <a:buNone/>
              <a:defRPr b="0" i="0" sz="21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200"/>
            <a:ext cx="3837000" cy="369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1"/>
              </a:buClr>
              <a:buFont typeface="Proxima Nova"/>
              <a:buNone/>
              <a:defRPr b="0" i="0" sz="1800" u="none" cap="none" strike="noStrik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0" lvl="1" marL="457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1"/>
              </a:buClr>
              <a:buFont typeface="Proxima Nova"/>
              <a:buNone/>
              <a:defRPr b="0" i="0" sz="1400" u="none" cap="none" strike="noStrik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0" lvl="2" marL="914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1"/>
              </a:buClr>
              <a:buFont typeface="Proxima Nova"/>
              <a:buNone/>
              <a:defRPr b="0" i="0" sz="1400" u="none" cap="none" strike="noStrik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0" lvl="3" marL="1371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1"/>
              </a:buClr>
              <a:buFont typeface="Proxima Nova"/>
              <a:buNone/>
              <a:defRPr b="0" i="0" sz="1400" u="none" cap="none" strike="noStrik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0" lvl="4" marL="18288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1"/>
              </a:buClr>
              <a:buFont typeface="Proxima Nova"/>
              <a:buNone/>
              <a:defRPr b="0" i="0" sz="1400" u="none" cap="none" strike="noStrik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0" lvl="5" marL="22860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1"/>
              </a:buClr>
              <a:buFont typeface="Proxima Nova"/>
              <a:buNone/>
              <a:defRPr b="0" i="0" sz="1400" u="none" cap="none" strike="noStrik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0" lvl="6" marL="2743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1"/>
              </a:buClr>
              <a:buFont typeface="Proxima Nova"/>
              <a:buNone/>
              <a:defRPr b="0" i="0" sz="1400" u="none" cap="none" strike="noStrik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0" lvl="7" marL="3200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1"/>
              </a:buClr>
              <a:buFont typeface="Proxima Nova"/>
              <a:buNone/>
              <a:defRPr b="0" i="0" sz="1400" u="none" cap="none" strike="noStrik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0" lvl="8" marL="3657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1"/>
              </a:buClr>
              <a:buFont typeface="Proxima Nova"/>
              <a:buNone/>
              <a:defRPr b="0" i="0" sz="1400" u="none" cap="none" strike="noStrik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6825"/>
            <a:ext cx="5998800" cy="598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 typeface="Proxima Nova"/>
              <a:buNone/>
              <a:defRPr b="0" i="0" sz="21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0" lvl="1" marL="457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4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0" lvl="2" marL="914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4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0" lvl="3" marL="1371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4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0" lvl="4" marL="18288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4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0" lvl="5" marL="22860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4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0" lvl="6" marL="2743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4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0" lvl="7" marL="3200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4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0" lvl="8" marL="3657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4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Shape 46"/>
          <p:cNvSpPr txBox="1"/>
          <p:nvPr>
            <p:ph type="title"/>
          </p:nvPr>
        </p:nvSpPr>
        <p:spPr>
          <a:xfrm>
            <a:off x="311700" y="991475"/>
            <a:ext cx="8520599" cy="19178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roxima Nova"/>
              <a:buNone/>
              <a:defRPr b="1" i="0" sz="14000" u="none" cap="none" strike="noStrik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0" lvl="1" algn="ctr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b="1" sz="14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0" lvl="2" algn="ctr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b="1" sz="14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0" lvl="3" algn="ctr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b="1" sz="14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0" lvl="4" algn="ctr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b="1" sz="14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0" lvl="5" algn="ctr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b="1" sz="14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0" lvl="6" algn="ctr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b="1" sz="14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0" lvl="7" algn="ctr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b="1" sz="14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0" lvl="8" algn="ctr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b="1" sz="14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47" name="Shape 47"/>
          <p:cNvSpPr txBox="1"/>
          <p:nvPr>
            <p:ph idx="1" type="body"/>
          </p:nvPr>
        </p:nvSpPr>
        <p:spPr>
          <a:xfrm>
            <a:off x="311700" y="3071300"/>
            <a:ext cx="8520599" cy="9017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8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0" lvl="1" marL="45720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4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0" lvl="2" marL="91440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4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0" lvl="3" marL="137160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4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0" lvl="4" marL="182880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4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0" lvl="5" marL="228600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4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0" lvl="6" marL="274320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4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0" lvl="7" marL="320040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4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0" lvl="8" marL="365760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4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theme" Target="../theme/theme2.xml"/><Relationship Id="rId10" Type="http://schemas.openxmlformats.org/officeDocument/2006/relationships/slideLayout" Target="../slideLayouts/slideLayout10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roxima Nova"/>
              <a:buNone/>
              <a:defRPr b="0" i="0" sz="2800" u="none" cap="none" strike="noStrik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0" lvl="1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0" lvl="2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0" lvl="3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0" lvl="4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0" lvl="5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0" lvl="6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0" lvl="7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0" lvl="8">
              <a:spcBef>
                <a:spcPts val="0"/>
              </a:spcBef>
              <a:buClr>
                <a:schemeClr val="dk1"/>
              </a:buClr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8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0" lvl="1" marL="457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4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0" lvl="2" marL="914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4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0" lvl="3" marL="1371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4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0" lvl="4" marL="18288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4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0" lvl="5" marL="22860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4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0" lvl="6" marL="2743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4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0" lvl="7" marL="3200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4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0" lvl="8" marL="3657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Proxima Nova"/>
              <a:buNone/>
              <a:defRPr b="0" i="0" sz="1400" u="none" cap="none" strike="noStrike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roxima Nova"/>
              <a:buNone/>
            </a:pPr>
            <a:fld id="{00000000-1234-1234-1234-123412341234}" type="slidenum">
              <a:rPr b="0" i="0" lang="en" sz="1000" u="none" cap="none" strike="noStrike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://esatjournals.net/ijret/2014v03/i08/IJRET20140308028.pdf" TargetMode="External"/><Relationship Id="rId4" Type="http://schemas.openxmlformats.org/officeDocument/2006/relationships/hyperlink" Target="http://www.cedrat-technologies.com/en/technologies/actuators/sonic-ultrasonic-generators.html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Proxima Nova"/>
              <a:buNone/>
            </a:pPr>
            <a:r>
              <a:rPr b="0" i="0" lang="en" sz="4800" u="none" cap="none" strike="noStrik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rPr>
              <a:t>Honeywell Powder Amplifier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Proxima Nova"/>
              <a:buNone/>
            </a:pPr>
            <a:r>
              <a:rPr b="0" i="0" lang="en" sz="4800" u="none" cap="none" strike="noStrik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rPr>
              <a:t>ME476C</a:t>
            </a:r>
          </a:p>
        </p:txBody>
      </p:sp>
      <p:sp>
        <p:nvSpPr>
          <p:cNvPr id="56" name="Shape 56"/>
          <p:cNvSpPr txBox="1"/>
          <p:nvPr>
            <p:ph idx="1" type="subTitle"/>
          </p:nvPr>
        </p:nvSpPr>
        <p:spPr>
          <a:xfrm>
            <a:off x="510450" y="3252186"/>
            <a:ext cx="8123100" cy="629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Proxima Nova"/>
              <a:buNone/>
            </a:pPr>
            <a:r>
              <a:rPr b="0" i="0" lang="en" sz="2400" u="none" cap="none" strike="noStrik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rPr>
              <a:t>Team 29</a:t>
            </a:r>
          </a:p>
        </p:txBody>
      </p:sp>
      <p:sp>
        <p:nvSpPr>
          <p:cNvPr id="57" name="Shape 57"/>
          <p:cNvSpPr txBox="1"/>
          <p:nvPr>
            <p:ph idx="1" type="subTitle"/>
          </p:nvPr>
        </p:nvSpPr>
        <p:spPr>
          <a:xfrm>
            <a:off x="490875" y="3989962"/>
            <a:ext cx="8123100" cy="629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Proxima Nova"/>
              <a:buNone/>
            </a:pPr>
            <a:r>
              <a:rPr b="0" i="0" lang="en" sz="1200" u="none" cap="none" strike="noStrike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rPr>
              <a:t>Savana Bezdicek, Nicole Mitich, Luke Plumb, Isaac Romero, Jacob Setzer</a:t>
            </a:r>
          </a:p>
        </p:txBody>
      </p:sp>
      <p:cxnSp>
        <p:nvCxnSpPr>
          <p:cNvPr id="58" name="Shape 58"/>
          <p:cNvCxnSpPr/>
          <p:nvPr/>
        </p:nvCxnSpPr>
        <p:spPr>
          <a:xfrm>
            <a:off x="-43675" y="3071625"/>
            <a:ext cx="9213000" cy="0"/>
          </a:xfrm>
          <a:prstGeom prst="straightConnector1">
            <a:avLst/>
          </a:prstGeom>
          <a:noFill/>
          <a:ln cap="flat" cmpd="sng" w="9525">
            <a:solidFill>
              <a:srgbClr val="6AE1A1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Work Cited </a:t>
            </a:r>
          </a:p>
        </p:txBody>
      </p:sp>
      <p:sp>
        <p:nvSpPr>
          <p:cNvPr id="132" name="Shape 13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400" u="sng">
                <a:solidFill>
                  <a:srgbClr val="000000"/>
                </a:solidFill>
                <a:hlinkClick r:id="rId3"/>
              </a:rPr>
              <a:t>http://esatjournals.net/ijret/2014v03/i08/IJRET20140308028.pdf</a:t>
            </a:r>
          </a:p>
          <a:p>
            <a:pPr lvl="0">
              <a:spcBef>
                <a:spcPts val="0"/>
              </a:spcBef>
              <a:buNone/>
            </a:pPr>
            <a:r>
              <a:rPr lang="en" sz="1400" u="sng">
                <a:solidFill>
                  <a:srgbClr val="000000"/>
                </a:solidFill>
                <a:hlinkClick r:id="rId4"/>
              </a:rPr>
              <a:t>http://www.cedrat-technologies.com/en/technologies/actuators/sonic-ultrasonic-generators.html</a:t>
            </a:r>
          </a:p>
          <a:p>
            <a:pPr lvl="0">
              <a:spcBef>
                <a:spcPts val="0"/>
              </a:spcBef>
              <a:buNone/>
            </a:pPr>
            <a:r>
              <a:rPr lang="en" sz="1400">
                <a:solidFill>
                  <a:srgbClr val="323232"/>
                </a:solidFill>
                <a:latin typeface="Arial"/>
                <a:ea typeface="Arial"/>
                <a:cs typeface="Arial"/>
                <a:sym typeface="Arial"/>
              </a:rPr>
              <a:t>"Honeywell." </a:t>
            </a:r>
            <a:r>
              <a:rPr i="1" lang="en" sz="1400">
                <a:solidFill>
                  <a:srgbClr val="323232"/>
                </a:solidFill>
                <a:latin typeface="Arial"/>
                <a:ea typeface="Arial"/>
                <a:cs typeface="Arial"/>
                <a:sym typeface="Arial"/>
              </a:rPr>
              <a:t>Honeywell</a:t>
            </a:r>
            <a:r>
              <a:rPr lang="en" sz="1400">
                <a:solidFill>
                  <a:srgbClr val="323232"/>
                </a:solidFill>
                <a:latin typeface="Arial"/>
                <a:ea typeface="Arial"/>
                <a:cs typeface="Arial"/>
                <a:sym typeface="Arial"/>
              </a:rPr>
              <a:t>. N.p., n.d. Web. 28 Sept. 2016</a:t>
            </a:r>
          </a:p>
        </p:txBody>
      </p:sp>
      <p:sp>
        <p:nvSpPr>
          <p:cNvPr id="133" name="Shape 13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/>
          <p:nvPr>
            <p:ph type="title"/>
          </p:nvPr>
        </p:nvSpPr>
        <p:spPr>
          <a:xfrm>
            <a:off x="311700" y="210300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roxima Nova"/>
              <a:buNone/>
            </a:pPr>
            <a:r>
              <a:rPr b="1" lang="en">
                <a:solidFill>
                  <a:schemeClr val="dk2"/>
                </a:solidFill>
              </a:rPr>
              <a:t>Project Description </a:t>
            </a:r>
          </a:p>
        </p:txBody>
      </p:sp>
      <p:sp>
        <p:nvSpPr>
          <p:cNvPr id="64" name="Shape 64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65" name="Shape 65"/>
          <p:cNvSpPr txBox="1"/>
          <p:nvPr>
            <p:ph idx="1" type="body"/>
          </p:nvPr>
        </p:nvSpPr>
        <p:spPr>
          <a:xfrm>
            <a:off x="669875" y="2059400"/>
            <a:ext cx="7677300" cy="211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accent2"/>
              </a:solidFill>
            </a:endParaRPr>
          </a:p>
          <a:p>
            <a:pPr indent="-228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Char char="●"/>
            </a:pPr>
            <a:r>
              <a:rPr lang="en">
                <a:solidFill>
                  <a:schemeClr val="accent2"/>
                </a:solidFill>
              </a:rPr>
              <a:t>Terfenol-D is a solid metal material developed by the US Navy for its magnetostrictive properties. </a:t>
            </a:r>
          </a:p>
          <a:p>
            <a:pPr indent="-2286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Char char="■"/>
            </a:pPr>
            <a:r>
              <a:rPr lang="en">
                <a:solidFill>
                  <a:schemeClr val="accent2"/>
                </a:solidFill>
              </a:rPr>
              <a:t>Ex: A 3-in x 0.25-in diameter rod can produce 1000 lbs of output force with an output stroke of 0.003-in</a:t>
            </a:r>
          </a:p>
          <a:p>
            <a:pPr indent="-228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Char char="●"/>
            </a:pPr>
            <a:r>
              <a:rPr lang="en">
                <a:solidFill>
                  <a:schemeClr val="accent2"/>
                </a:solidFill>
              </a:rPr>
              <a:t>Continue research in Terfenol-D actuation for future use in aviation</a:t>
            </a:r>
          </a:p>
          <a:p>
            <a:pPr lv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lv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Shape 66"/>
          <p:cNvSpPr txBox="1"/>
          <p:nvPr/>
        </p:nvSpPr>
        <p:spPr>
          <a:xfrm>
            <a:off x="0" y="4579525"/>
            <a:ext cx="2428500" cy="56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800"/>
              <a:t>Isaac Romero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800"/>
              <a:t>9/28/16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800"/>
              <a:t>Team 29: Honeywell Powder Amplifier</a:t>
            </a:r>
          </a:p>
        </p:txBody>
      </p:sp>
      <p:pic>
        <p:nvPicPr>
          <p:cNvPr id="67" name="Shape 6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10800" y="1016215"/>
            <a:ext cx="6698975" cy="11880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Clr>
                <a:schemeClr val="dk1"/>
              </a:buClr>
              <a:buSzPct val="25000"/>
              <a:buFont typeface="Proxima Nova"/>
              <a:buNone/>
            </a:pPr>
            <a:r>
              <a:rPr b="1" lang="en">
                <a:solidFill>
                  <a:schemeClr val="dk2"/>
                </a:solidFill>
              </a:rPr>
              <a:t>Project Description</a:t>
            </a:r>
          </a:p>
        </p:txBody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x="311700" y="1152475"/>
            <a:ext cx="4513800" cy="34269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Char char="●"/>
            </a:pPr>
            <a:r>
              <a:rPr lang="en">
                <a:solidFill>
                  <a:schemeClr val="accent2"/>
                </a:solidFill>
              </a:rPr>
              <a:t> Develop a practical “fluid” output amplifier</a:t>
            </a:r>
          </a:p>
          <a:p>
            <a:pPr indent="-228600" lvl="1" marL="9144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Char char="○"/>
            </a:pPr>
            <a:r>
              <a:rPr lang="en">
                <a:solidFill>
                  <a:schemeClr val="accent2"/>
                </a:solidFill>
              </a:rPr>
              <a:t> Study various powders and materials from which the surrounding structure of an output amplifier may be fashioned</a:t>
            </a:r>
          </a:p>
          <a:p>
            <a:pPr indent="-228600" lvl="0" marL="4572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Char char="●"/>
            </a:pPr>
            <a:r>
              <a:rPr lang="en">
                <a:solidFill>
                  <a:schemeClr val="accent2"/>
                </a:solidFill>
              </a:rPr>
              <a:t>The coefficients of expansion for both the amplifier body and powder must be equal</a:t>
            </a:r>
          </a:p>
          <a:p>
            <a:pPr indent="-228600" lvl="1" marL="9144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Char char="○"/>
            </a:pPr>
            <a:r>
              <a:rPr lang="en">
                <a:solidFill>
                  <a:schemeClr val="accent2"/>
                </a:solidFill>
              </a:rPr>
              <a:t>Need: no differential expansion when both powder and the surrounding materials are heated to identical temperatures ranging from -65 to 250 degrees Fahrenheit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accent2"/>
              </a:solidFill>
            </a:endParaRP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accent2"/>
              </a:solidFill>
            </a:endParaRP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accent2"/>
              </a:solidFill>
            </a:endParaRPr>
          </a:p>
          <a:p>
            <a:pPr lv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accent2"/>
              </a:solidFill>
            </a:endParaRPr>
          </a:p>
          <a:p>
            <a:pPr lv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4" name="Shape 7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"/>
              <a:t>‹#›</a:t>
            </a:fld>
          </a:p>
        </p:txBody>
      </p:sp>
      <p:sp>
        <p:nvSpPr>
          <p:cNvPr id="75" name="Shape 75"/>
          <p:cNvSpPr txBox="1"/>
          <p:nvPr/>
        </p:nvSpPr>
        <p:spPr>
          <a:xfrm>
            <a:off x="0" y="4579525"/>
            <a:ext cx="2428500" cy="56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800"/>
              <a:t>Isaac Romero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800"/>
              <a:t>9/28/16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800"/>
              <a:t>Team 29: Honeywell Powder Amplifier</a:t>
            </a:r>
          </a:p>
        </p:txBody>
      </p:sp>
      <p:pic>
        <p:nvPicPr>
          <p:cNvPr id="76" name="Shape 7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82125" y="1232050"/>
            <a:ext cx="4129575" cy="2876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/>
          <p:nvPr>
            <p:ph type="title"/>
          </p:nvPr>
        </p:nvSpPr>
        <p:spPr>
          <a:xfrm>
            <a:off x="311700" y="21030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roxima Nova"/>
              <a:buNone/>
            </a:pPr>
            <a:r>
              <a:rPr b="1" lang="en">
                <a:solidFill>
                  <a:schemeClr val="dk2"/>
                </a:solidFill>
              </a:rPr>
              <a:t>Background and Benchmarking</a:t>
            </a:r>
          </a:p>
        </p:txBody>
      </p:sp>
      <p:sp>
        <p:nvSpPr>
          <p:cNvPr id="82" name="Shape 8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 cap="flat" cmpd="sng" w="9525">
            <a:solidFill>
              <a:srgbClr val="434343">
                <a:alpha val="0"/>
              </a:srgbClr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>
                <a:solidFill>
                  <a:srgbClr val="000000"/>
                </a:solidFill>
              </a:rPr>
              <a:t>Actuator</a:t>
            </a:r>
            <a:r>
              <a:rPr lang="en">
                <a:solidFill>
                  <a:srgbClr val="000000"/>
                </a:solidFill>
              </a:rPr>
              <a:t>: converts an </a:t>
            </a:r>
            <a:r>
              <a:rPr b="1" lang="en">
                <a:solidFill>
                  <a:schemeClr val="dk2"/>
                </a:solidFill>
              </a:rPr>
              <a:t>unusable source</a:t>
            </a:r>
            <a:r>
              <a:rPr lang="en">
                <a:solidFill>
                  <a:srgbClr val="000000"/>
                </a:solidFill>
              </a:rPr>
              <a:t> of energy into </a:t>
            </a:r>
            <a:r>
              <a:rPr b="1" lang="en">
                <a:solidFill>
                  <a:schemeClr val="dk2"/>
                </a:solidFill>
              </a:rPr>
              <a:t>mechanical energy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>
                <a:solidFill>
                  <a:srgbClr val="000000"/>
                </a:solidFill>
              </a:rPr>
              <a:t>Factors</a:t>
            </a:r>
            <a:r>
              <a:rPr lang="en">
                <a:solidFill>
                  <a:srgbClr val="000000"/>
                </a:solidFill>
              </a:rPr>
              <a:t>: </a:t>
            </a:r>
            <a:r>
              <a:rPr lang="en">
                <a:solidFill>
                  <a:srgbClr val="000000"/>
                </a:solidFill>
                <a:highlight>
                  <a:srgbClr val="FFFFFF"/>
                </a:highlight>
              </a:rPr>
              <a:t>speed, force, acceleration, energy efficiency, etc.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>
                <a:solidFill>
                  <a:srgbClr val="000000"/>
                </a:solidFill>
                <a:highlight>
                  <a:srgbClr val="FFFFFF"/>
                </a:highlight>
              </a:rPr>
              <a:t>Amplifier</a:t>
            </a:r>
            <a:r>
              <a:rPr lang="en">
                <a:solidFill>
                  <a:srgbClr val="000000"/>
                </a:solidFill>
                <a:highlight>
                  <a:srgbClr val="FFFFFF"/>
                </a:highlight>
              </a:rPr>
              <a:t>: increases the output of the actuator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2"/>
                </a:solidFill>
              </a:rPr>
              <a:t>Current Industry uses:</a:t>
            </a:r>
          </a:p>
          <a:p>
            <a:pPr indent="-342900" lvl="0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●"/>
            </a:pPr>
            <a:r>
              <a:rPr lang="en">
                <a:solidFill>
                  <a:srgbClr val="000000"/>
                </a:solidFill>
              </a:rPr>
              <a:t>Aircraft systems </a:t>
            </a:r>
          </a:p>
          <a:p>
            <a:pPr indent="-342900" lvl="0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●"/>
            </a:pPr>
            <a:r>
              <a:rPr lang="en">
                <a:solidFill>
                  <a:srgbClr val="000000"/>
                </a:solidFill>
              </a:rPr>
              <a:t>Sound generators (sonars)</a:t>
            </a:r>
          </a:p>
          <a:p>
            <a:pPr indent="-342900" lvl="0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●"/>
            </a:pPr>
            <a:r>
              <a:rPr lang="en">
                <a:solidFill>
                  <a:srgbClr val="000000"/>
                </a:solidFill>
              </a:rPr>
              <a:t>Proportional valves</a:t>
            </a:r>
          </a:p>
          <a:p>
            <a:pPr indent="-342900" lvl="0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●"/>
            </a:pPr>
            <a:r>
              <a:rPr lang="en">
                <a:solidFill>
                  <a:srgbClr val="000000"/>
                </a:solidFill>
              </a:rPr>
              <a:t>High force generators</a:t>
            </a:r>
          </a:p>
          <a:p>
            <a:pPr indent="-342900" lvl="0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●"/>
            </a:pPr>
            <a:r>
              <a:rPr lang="en">
                <a:solidFill>
                  <a:srgbClr val="000000"/>
                </a:solidFill>
              </a:rPr>
              <a:t>Low voltage actuators </a:t>
            </a:r>
          </a:p>
          <a:p>
            <a:pPr lvl="0" marR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lvl="0" marR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lvl="0" marR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lvl="0" marR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lvl="0" marR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Shape 84"/>
          <p:cNvSpPr txBox="1"/>
          <p:nvPr/>
        </p:nvSpPr>
        <p:spPr>
          <a:xfrm>
            <a:off x="0" y="4579525"/>
            <a:ext cx="2428500" cy="56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800"/>
              <a:t>Savana Bezdicek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800"/>
              <a:t>9/28/16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800"/>
              <a:t>Team 29: Honeywell Powder Amplifier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/>
          <p:nvPr>
            <p:ph type="title"/>
          </p:nvPr>
        </p:nvSpPr>
        <p:spPr>
          <a:xfrm>
            <a:off x="311700" y="21030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roxima Nova"/>
              <a:buNone/>
            </a:pPr>
            <a:r>
              <a:rPr b="1" lang="en">
                <a:solidFill>
                  <a:schemeClr val="dk2"/>
                </a:solidFill>
              </a:rPr>
              <a:t>Background and Benchmarking</a:t>
            </a:r>
          </a:p>
        </p:txBody>
      </p:sp>
      <p:sp>
        <p:nvSpPr>
          <p:cNvPr id="90" name="Shape 90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91" name="Shape 91"/>
          <p:cNvSpPr txBox="1"/>
          <p:nvPr>
            <p:ph idx="1" type="body"/>
          </p:nvPr>
        </p:nvSpPr>
        <p:spPr>
          <a:xfrm>
            <a:off x="0" y="783000"/>
            <a:ext cx="8832300" cy="42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Char char="●"/>
            </a:pPr>
            <a:r>
              <a:rPr lang="en">
                <a:solidFill>
                  <a:schemeClr val="accent1"/>
                </a:solidFill>
              </a:rPr>
              <a:t>Last years Honeywell Capstone team: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accent1"/>
              </a:solidFill>
            </a:endParaRPr>
          </a:p>
          <a:p>
            <a:pPr indent="-3175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Char char="○"/>
            </a:pPr>
            <a:r>
              <a:rPr lang="en" sz="1400">
                <a:solidFill>
                  <a:schemeClr val="accent1"/>
                </a:solidFill>
              </a:rPr>
              <a:t>Proved that the material Terfenol D could be used to produce a practical actuator for driving pneumatic devices such as torque motors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accent1"/>
              </a:solidFill>
            </a:endParaRPr>
          </a:p>
          <a:p>
            <a:pPr indent="-3175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Char char="○"/>
            </a:pPr>
            <a:r>
              <a:rPr lang="en" sz="1400">
                <a:solidFill>
                  <a:schemeClr val="accent1"/>
                </a:solidFill>
              </a:rPr>
              <a:t>Used a hydraulic intensifier as a hydraulic stroke amplifier 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accent1"/>
              </a:solidFill>
            </a:endParaRPr>
          </a:p>
          <a:p>
            <a:pPr indent="-3175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Char char="○"/>
            </a:pPr>
            <a:r>
              <a:rPr lang="en" sz="1400">
                <a:solidFill>
                  <a:schemeClr val="accent1"/>
                </a:solidFill>
              </a:rPr>
              <a:t>Was able to amplify an output stroke of 0.003 in. to more than 0.030 in. using differential piston areas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accent1"/>
              </a:solidFill>
            </a:endParaRPr>
          </a:p>
          <a:p>
            <a:pPr indent="-2286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Char char="○"/>
            </a:pPr>
            <a:r>
              <a:rPr lang="en">
                <a:solidFill>
                  <a:schemeClr val="accent1"/>
                </a:solidFill>
              </a:rPr>
              <a:t>The brake fluid the past team used, however, was not suitable for the temperature ranges that occur in airplanes </a:t>
            </a:r>
          </a:p>
          <a:p>
            <a: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accent1"/>
              </a:solidFill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accent1"/>
                </a:solidFill>
              </a:rPr>
              <a:t>		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accent1"/>
                </a:solidFill>
              </a:rPr>
              <a:t>			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accent1"/>
                </a:solidFill>
              </a:rPr>
              <a:t>		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accent1"/>
              </a:solidFill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accent1"/>
              </a:solidFill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lvl="0" marR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lvl="0" marR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lvl="0" marR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lvl="0" marR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lvl="0" marR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lvl="0" marR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Luke</a:t>
            </a:r>
          </a:p>
        </p:txBody>
      </p:sp>
      <p:sp>
        <p:nvSpPr>
          <p:cNvPr id="92" name="Shape 92"/>
          <p:cNvSpPr txBox="1"/>
          <p:nvPr/>
        </p:nvSpPr>
        <p:spPr>
          <a:xfrm>
            <a:off x="0" y="4579525"/>
            <a:ext cx="2428500" cy="56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800"/>
              <a:t>Luke Plumb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800"/>
              <a:t>9/28/16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800"/>
              <a:t>Team 29: Honeywell Powder Amplifier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/>
          <p:nvPr>
            <p:ph type="title"/>
          </p:nvPr>
        </p:nvSpPr>
        <p:spPr>
          <a:xfrm>
            <a:off x="723725" y="284075"/>
            <a:ext cx="7566600" cy="7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roxima Nova"/>
              <a:buNone/>
            </a:pPr>
            <a:r>
              <a:rPr b="1" lang="en">
                <a:solidFill>
                  <a:schemeClr val="dk2"/>
                </a:solidFill>
              </a:rPr>
              <a:t>Customer </a:t>
            </a:r>
            <a:r>
              <a:rPr b="1" i="0" lang="en" sz="2800" u="none" cap="none" strike="noStrike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Requirements a</a:t>
            </a:r>
            <a:r>
              <a:rPr b="1" lang="en">
                <a:solidFill>
                  <a:schemeClr val="dk2"/>
                </a:solidFill>
              </a:rPr>
              <a:t>nd Weightings</a:t>
            </a:r>
          </a:p>
        </p:txBody>
      </p:sp>
      <p:sp>
        <p:nvSpPr>
          <p:cNvPr id="98" name="Shape 98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99" name="Shape 99"/>
          <p:cNvSpPr txBox="1"/>
          <p:nvPr/>
        </p:nvSpPr>
        <p:spPr>
          <a:xfrm>
            <a:off x="314850" y="984275"/>
            <a:ext cx="8514300" cy="373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>
                <a:solidFill>
                  <a:schemeClr val="accent1"/>
                </a:solidFill>
                <a:latin typeface="Proxima Nova"/>
                <a:ea typeface="Proxima Nova"/>
                <a:cs typeface="Proxima Nova"/>
                <a:sym typeface="Proxima Nova"/>
              </a:rPr>
              <a:t>Upon selecting a powder and surrounding material, the team will build a proof-of-concept actuator and demonstrate the following: 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>
              <a:solidFill>
                <a:schemeClr val="accent1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04800" lvl="0" marL="457200" rtl="0">
              <a:spcBef>
                <a:spcPts val="0"/>
              </a:spcBef>
              <a:buClr>
                <a:schemeClr val="accent1"/>
              </a:buClr>
              <a:buSzPct val="100000"/>
              <a:buFont typeface="Proxima Nova"/>
              <a:buAutoNum type="arabicPeriod"/>
            </a:pPr>
            <a:r>
              <a:rPr lang="en" sz="1200">
                <a:solidFill>
                  <a:schemeClr val="accent1"/>
                </a:solidFill>
                <a:latin typeface="Proxima Nova"/>
                <a:ea typeface="Proxima Nova"/>
                <a:cs typeface="Proxima Nova"/>
                <a:sym typeface="Proxima Nova"/>
              </a:rPr>
              <a:t>That the powder has fine enough particles that it will act like a semi-fluid when the large piston in the amplifier is depressed. 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200">
                <a:solidFill>
                  <a:schemeClr val="accent1"/>
                </a:solidFill>
                <a:latin typeface="Proxima Nova"/>
                <a:ea typeface="Proxima Nova"/>
                <a:cs typeface="Proxima Nova"/>
                <a:sym typeface="Proxima Nova"/>
              </a:rPr>
              <a:t>						 						</a:t>
            </a:r>
          </a:p>
          <a:p>
            <a:pPr indent="-304800" lvl="0" marL="457200" rtl="0">
              <a:lnSpc>
                <a:spcPct val="115000"/>
              </a:lnSpc>
              <a:spcBef>
                <a:spcPts val="0"/>
              </a:spcBef>
              <a:buClr>
                <a:schemeClr val="accent1"/>
              </a:buClr>
              <a:buSzPct val="100000"/>
              <a:buFont typeface="Proxima Nova"/>
              <a:buAutoNum type="arabicPeriod"/>
            </a:pPr>
            <a:r>
              <a:rPr lang="en" sz="1200">
                <a:solidFill>
                  <a:schemeClr val="accent1"/>
                </a:solidFill>
                <a:latin typeface="Proxima Nova"/>
                <a:ea typeface="Proxima Nova"/>
                <a:cs typeface="Proxima Nova"/>
                <a:sym typeface="Proxima Nova"/>
              </a:rPr>
              <a:t>That the demonstrator has a method of sealing the large and small such that powder does not leak out of the stroke amplifier over time.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t/>
            </a:r>
            <a:endParaRPr sz="1200">
              <a:solidFill>
                <a:schemeClr val="accent1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04800" lvl="0" marL="457200" rtl="0">
              <a:lnSpc>
                <a:spcPct val="115000"/>
              </a:lnSpc>
              <a:spcBef>
                <a:spcPts val="0"/>
              </a:spcBef>
              <a:buClr>
                <a:schemeClr val="accent1"/>
              </a:buClr>
              <a:buSzPct val="100000"/>
              <a:buFont typeface="Proxima Nova"/>
              <a:buAutoNum type="arabicPeriod"/>
            </a:pPr>
            <a:r>
              <a:rPr lang="en" sz="1200">
                <a:solidFill>
                  <a:schemeClr val="accent1"/>
                </a:solidFill>
                <a:latin typeface="Proxima Nova"/>
                <a:ea typeface="Proxima Nova"/>
                <a:cs typeface="Proxima Nova"/>
                <a:sym typeface="Proxima Nova"/>
              </a:rPr>
              <a:t>That the demonstrator has an output amplification of at least 10:1.</a:t>
            </a:r>
          </a:p>
          <a:p>
            <a:pPr indent="0" lvl="0" marL="274320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1200">
                <a:solidFill>
                  <a:schemeClr val="accent1"/>
                </a:solidFill>
                <a:latin typeface="Proxima Nova"/>
                <a:ea typeface="Proxima Nova"/>
                <a:cs typeface="Proxima Nova"/>
                <a:sym typeface="Proxima Nova"/>
              </a:rPr>
              <a:t> 							</a:t>
            </a:r>
          </a:p>
          <a:p>
            <a:pPr indent="-304800" lvl="0" marL="457200" rtl="0">
              <a:lnSpc>
                <a:spcPct val="115000"/>
              </a:lnSpc>
              <a:spcBef>
                <a:spcPts val="0"/>
              </a:spcBef>
              <a:buClr>
                <a:schemeClr val="accent1"/>
              </a:buClr>
              <a:buSzPct val="100000"/>
              <a:buFont typeface="Proxima Nova"/>
              <a:buAutoNum type="arabicPeriod"/>
            </a:pPr>
            <a:r>
              <a:rPr lang="en" sz="1200">
                <a:solidFill>
                  <a:schemeClr val="accent1"/>
                </a:solidFill>
                <a:latin typeface="Proxima Nova"/>
                <a:ea typeface="Proxima Nova"/>
                <a:cs typeface="Proxima Nova"/>
                <a:sym typeface="Proxima Nova"/>
              </a:rPr>
              <a:t>That the demonstrator will retract to its original position when the force on the large piston is removed.</a:t>
            </a:r>
          </a:p>
          <a:p>
            <a:pPr indent="0" lvl="0" mar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1200">
                <a:solidFill>
                  <a:schemeClr val="accent1"/>
                </a:solidFill>
                <a:latin typeface="Proxima Nova"/>
                <a:ea typeface="Proxima Nova"/>
                <a:cs typeface="Proxima Nova"/>
                <a:sym typeface="Proxima Nova"/>
              </a:rPr>
              <a:t> 													</a:t>
            </a:r>
          </a:p>
          <a:p>
            <a:pPr indent="-304800" lvl="0" marL="457200" rtl="0">
              <a:lnSpc>
                <a:spcPct val="115000"/>
              </a:lnSpc>
              <a:spcBef>
                <a:spcPts val="0"/>
              </a:spcBef>
              <a:buClr>
                <a:schemeClr val="accent1"/>
              </a:buClr>
              <a:buSzPct val="100000"/>
              <a:buFont typeface="Proxima Nova"/>
              <a:buAutoNum type="arabicPeriod"/>
            </a:pPr>
            <a:r>
              <a:rPr lang="en" sz="1200">
                <a:solidFill>
                  <a:schemeClr val="accent1"/>
                </a:solidFill>
                <a:latin typeface="Proxima Nova"/>
                <a:ea typeface="Proxima Nova"/>
                <a:cs typeface="Proxima Nova"/>
                <a:sym typeface="Proxima Nova"/>
              </a:rPr>
              <a:t>The team will measure the stroke hysteresis of the demonstrator and provide a curve with the input stroke on the X-axis and the output stroke on the Y-axis. The curve will show both strokes taken in a single open/close cycle with no reversal of input other than that which changes the open command to a close command in order to provide a smooth hysteresis curve. 	</a:t>
            </a:r>
          </a:p>
          <a:p>
            <a:pPr lvl="0" rtl="0" algn="r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1200">
                <a:latin typeface="Proxima Nova"/>
                <a:ea typeface="Proxima Nova"/>
                <a:cs typeface="Proxima Nova"/>
                <a:sym typeface="Proxima Nova"/>
              </a:rPr>
              <a:t> 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12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100" name="Shape 100"/>
          <p:cNvSpPr txBox="1"/>
          <p:nvPr/>
        </p:nvSpPr>
        <p:spPr>
          <a:xfrm>
            <a:off x="0" y="4579525"/>
            <a:ext cx="2428500" cy="56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800"/>
              <a:t>Luke Plumb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800"/>
              <a:t>9/28/16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800"/>
              <a:t>Team 29: Honeywell Powder Amplifier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/>
          <p:nvPr>
            <p:ph type="title"/>
          </p:nvPr>
        </p:nvSpPr>
        <p:spPr>
          <a:xfrm>
            <a:off x="576150" y="203975"/>
            <a:ext cx="7991700" cy="7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roxima Nova"/>
              <a:buNone/>
            </a:pPr>
            <a:r>
              <a:rPr b="1" lang="en">
                <a:solidFill>
                  <a:schemeClr val="dk2"/>
                </a:solidFill>
              </a:rPr>
              <a:t>Customer Requirements and Weightings</a:t>
            </a:r>
          </a:p>
        </p:txBody>
      </p:sp>
      <p:sp>
        <p:nvSpPr>
          <p:cNvPr id="106" name="Shape 106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pic>
        <p:nvPicPr>
          <p:cNvPr id="107" name="Shape 107"/>
          <p:cNvPicPr preferRelativeResize="0"/>
          <p:nvPr/>
        </p:nvPicPr>
        <p:blipFill rotWithShape="1">
          <a:blip r:embed="rId3">
            <a:alphaModFix/>
          </a:blip>
          <a:srcRect b="17773" l="1760" r="51786" t="25604"/>
          <a:stretch/>
        </p:blipFill>
        <p:spPr>
          <a:xfrm>
            <a:off x="1326387" y="816600"/>
            <a:ext cx="6491223" cy="3807200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Shape 108"/>
          <p:cNvSpPr txBox="1"/>
          <p:nvPr/>
        </p:nvSpPr>
        <p:spPr>
          <a:xfrm>
            <a:off x="0" y="4579875"/>
            <a:ext cx="2428500" cy="56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800"/>
              <a:t>Jacob Setzer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800"/>
              <a:t>9/28/16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800"/>
              <a:t>Team 29: Honeywell Powder Amplifier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/>
          <p:nvPr>
            <p:ph type="title"/>
          </p:nvPr>
        </p:nvSpPr>
        <p:spPr>
          <a:xfrm>
            <a:off x="736225" y="454875"/>
            <a:ext cx="7566600" cy="7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roxima Nova"/>
              <a:buNone/>
            </a:pPr>
            <a:r>
              <a:rPr b="1" lang="en">
                <a:solidFill>
                  <a:schemeClr val="dk2"/>
                </a:solidFill>
              </a:rPr>
              <a:t>Schedule and Budget  </a:t>
            </a:r>
          </a:p>
        </p:txBody>
      </p:sp>
      <p:sp>
        <p:nvSpPr>
          <p:cNvPr id="114" name="Shape 114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115" name="Shape 115"/>
          <p:cNvSpPr txBox="1"/>
          <p:nvPr/>
        </p:nvSpPr>
        <p:spPr>
          <a:xfrm>
            <a:off x="446425" y="1155075"/>
            <a:ext cx="7938600" cy="31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6" name="Shape 116"/>
          <p:cNvSpPr txBox="1"/>
          <p:nvPr/>
        </p:nvSpPr>
        <p:spPr>
          <a:xfrm>
            <a:off x="0" y="4579525"/>
            <a:ext cx="2428500" cy="56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800"/>
              <a:t>Jacob Setzer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800"/>
              <a:t>9/28/16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800"/>
              <a:t>Team 29: Honeywell Powder Amplifier</a:t>
            </a:r>
          </a:p>
        </p:txBody>
      </p:sp>
      <p:pic>
        <p:nvPicPr>
          <p:cNvPr id="117" name="Shape 1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6224" y="1470646"/>
            <a:ext cx="7736225" cy="28194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/>
          <p:nvPr>
            <p:ph type="title"/>
          </p:nvPr>
        </p:nvSpPr>
        <p:spPr>
          <a:xfrm>
            <a:off x="692612" y="114375"/>
            <a:ext cx="7566600" cy="7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roxima Nova"/>
              <a:buNone/>
            </a:pPr>
            <a:r>
              <a:rPr b="1" lang="en">
                <a:solidFill>
                  <a:schemeClr val="dk2"/>
                </a:solidFill>
              </a:rPr>
              <a:t>Schedule and Budget </a:t>
            </a:r>
          </a:p>
        </p:txBody>
      </p:sp>
      <p:sp>
        <p:nvSpPr>
          <p:cNvPr id="123" name="Shape 12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124" name="Shape 124"/>
          <p:cNvSpPr txBox="1"/>
          <p:nvPr/>
        </p:nvSpPr>
        <p:spPr>
          <a:xfrm>
            <a:off x="506625" y="644275"/>
            <a:ext cx="7938600" cy="31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298450" lvl="0" marL="457200" rtl="0">
              <a:lnSpc>
                <a:spcPct val="115000"/>
              </a:lnSpc>
              <a:spcBef>
                <a:spcPts val="0"/>
              </a:spcBef>
              <a:buSzPct val="100000"/>
              <a:buChar char="●"/>
            </a:pPr>
            <a:r>
              <a:rPr lang="en" sz="1100"/>
              <a:t>Currently on-schedule for completion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t/>
            </a:r>
            <a:endParaRPr sz="11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5" name="Shape 125"/>
          <p:cNvSpPr txBox="1"/>
          <p:nvPr/>
        </p:nvSpPr>
        <p:spPr>
          <a:xfrm>
            <a:off x="0" y="4579525"/>
            <a:ext cx="2428500" cy="56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800"/>
              <a:t>Nicole Mitich</a:t>
            </a:r>
          </a:p>
          <a:p>
            <a:pPr lvl="0">
              <a:spcBef>
                <a:spcPts val="0"/>
              </a:spcBef>
              <a:buNone/>
            </a:pPr>
            <a:r>
              <a:rPr lang="en" sz="800"/>
              <a:t>9/28/16</a:t>
            </a:r>
          </a:p>
          <a:p>
            <a:pPr lvl="0">
              <a:spcBef>
                <a:spcPts val="0"/>
              </a:spcBef>
              <a:buNone/>
            </a:pPr>
            <a:r>
              <a:rPr lang="en" sz="800"/>
              <a:t>Team 29: Honeywell Powder Amplifier</a:t>
            </a:r>
          </a:p>
        </p:txBody>
      </p:sp>
      <p:pic>
        <p:nvPicPr>
          <p:cNvPr id="126" name="Shape 126"/>
          <p:cNvPicPr preferRelativeResize="0"/>
          <p:nvPr/>
        </p:nvPicPr>
        <p:blipFill rotWithShape="1">
          <a:blip r:embed="rId3">
            <a:alphaModFix/>
          </a:blip>
          <a:srcRect b="9583" l="21168" r="6707" t="17423"/>
          <a:stretch/>
        </p:blipFill>
        <p:spPr>
          <a:xfrm>
            <a:off x="1102175" y="966575"/>
            <a:ext cx="7157052" cy="3872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pearmint">
  <a:themeElements>
    <a:clrScheme name="Spearmint">
      <a:dk1>
        <a:srgbClr val="202729"/>
      </a:dk1>
      <a:lt1>
        <a:srgbClr val="FFFFFF"/>
      </a:lt1>
      <a:dk2>
        <a:srgbClr val="4BA173"/>
      </a:dk2>
      <a:lt2>
        <a:srgbClr val="63D297"/>
      </a:lt2>
      <a:accent1>
        <a:srgbClr val="353744"/>
      </a:accent1>
      <a:accent2>
        <a:srgbClr val="424242"/>
      </a:accent2>
      <a:accent3>
        <a:srgbClr val="616161"/>
      </a:accent3>
      <a:accent4>
        <a:srgbClr val="999999"/>
      </a:accent4>
      <a:accent5>
        <a:srgbClr val="FF5252"/>
      </a:accent5>
      <a:accent6>
        <a:srgbClr val="FFF176"/>
      </a:accent6>
      <a:hlink>
        <a:srgbClr val="FF5252"/>
      </a:hlink>
      <a:folHlink>
        <a:srgbClr val="FF525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